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T Octosquares Compressed" charset="1" panose="02010001040000080307"/>
      <p:regular r:id="rId15"/>
    </p:embeddedFont>
    <p:embeddedFont>
      <p:font typeface="Montserrat" charset="1" panose="00000500000000000000"/>
      <p:regular r:id="rId16"/>
    </p:embeddedFont>
    <p:embeddedFont>
      <p:font typeface="Balgin expanded" charset="1" panose="00000305000000000000"/>
      <p:regular r:id="rId17"/>
    </p:embeddedFont>
    <p:embeddedFont>
      <p:font typeface="HK Modular" charset="1" panose="00000800000000000000"/>
      <p:regular r:id="rId18"/>
    </p:embeddedFont>
    <p:embeddedFont>
      <p:font typeface="League Spartan" charset="1" panose="00000800000000000000"/>
      <p:regular r:id="rId19"/>
    </p:embeddedFont>
    <p:embeddedFont>
      <p:font typeface="Open Sans" charset="1" panose="00000000000000000000"/>
      <p:regular r:id="rId20"/>
    </p:embeddedFont>
    <p:embeddedFont>
      <p:font typeface="Open Sans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13.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061681" y="3427420"/>
            <a:ext cx="10164638" cy="3089545"/>
          </a:xfrm>
          <a:prstGeom prst="rect">
            <a:avLst/>
          </a:prstGeom>
        </p:spPr>
        <p:txBody>
          <a:bodyPr anchor="t" rtlCol="false" tIns="0" lIns="0" bIns="0" rIns="0">
            <a:spAutoFit/>
          </a:bodyPr>
          <a:lstStyle/>
          <a:p>
            <a:pPr algn="ctr">
              <a:lnSpc>
                <a:spcPts val="25296"/>
              </a:lnSpc>
              <a:spcBef>
                <a:spcPct val="0"/>
              </a:spcBef>
            </a:pPr>
            <a:r>
              <a:rPr lang="en-US" sz="18068">
                <a:solidFill>
                  <a:srgbClr val="FFFFFF"/>
                </a:solidFill>
                <a:latin typeface="TT Octosquares Compressed"/>
                <a:ea typeface="TT Octosquares Compressed"/>
                <a:cs typeface="TT Octosquares Compressed"/>
                <a:sym typeface="TT Octosquares Compressed"/>
              </a:rPr>
              <a:t>GUNGASTORE</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866647" y="2737331"/>
            <a:ext cx="1602346" cy="482799"/>
            <a:chOff x="0" y="0"/>
            <a:chExt cx="500273" cy="150736"/>
          </a:xfrm>
        </p:grpSpPr>
        <p:sp>
          <p:nvSpPr>
            <p:cNvPr name="Freeform 14" id="14"/>
            <p:cNvSpPr/>
            <p:nvPr/>
          </p:nvSpPr>
          <p:spPr>
            <a:xfrm flipH="false" flipV="false" rot="0">
              <a:off x="0" y="0"/>
              <a:ext cx="500273" cy="150736"/>
            </a:xfrm>
            <a:custGeom>
              <a:avLst/>
              <a:gdLst/>
              <a:ahLst/>
              <a:cxnLst/>
              <a:rect r="r" b="b" t="t" l="l"/>
              <a:pathLst>
                <a:path h="150736" w="500273">
                  <a:moveTo>
                    <a:pt x="28990" y="0"/>
                  </a:moveTo>
                  <a:lnTo>
                    <a:pt x="471283" y="0"/>
                  </a:lnTo>
                  <a:cubicBezTo>
                    <a:pt x="478972" y="0"/>
                    <a:pt x="486345" y="3054"/>
                    <a:pt x="491782" y="8491"/>
                  </a:cubicBezTo>
                  <a:cubicBezTo>
                    <a:pt x="497219" y="13928"/>
                    <a:pt x="500273" y="21301"/>
                    <a:pt x="500273" y="28990"/>
                  </a:cubicBezTo>
                  <a:lnTo>
                    <a:pt x="500273" y="121746"/>
                  </a:lnTo>
                  <a:cubicBezTo>
                    <a:pt x="500273" y="137757"/>
                    <a:pt x="487294" y="150736"/>
                    <a:pt x="471283" y="150736"/>
                  </a:cubicBezTo>
                  <a:lnTo>
                    <a:pt x="28990" y="150736"/>
                  </a:lnTo>
                  <a:cubicBezTo>
                    <a:pt x="12979" y="150736"/>
                    <a:pt x="0" y="137757"/>
                    <a:pt x="0" y="121746"/>
                  </a:cubicBezTo>
                  <a:lnTo>
                    <a:pt x="0" y="28990"/>
                  </a:lnTo>
                  <a:cubicBezTo>
                    <a:pt x="0" y="12979"/>
                    <a:pt x="12979" y="0"/>
                    <a:pt x="28990" y="0"/>
                  </a:cubicBezTo>
                  <a:close/>
                </a:path>
              </a:pathLst>
            </a:custGeom>
            <a:solidFill>
              <a:srgbClr val="0097B2"/>
            </a:solidFill>
          </p:spPr>
        </p:sp>
        <p:sp>
          <p:nvSpPr>
            <p:cNvPr name="TextBox 15" id="15"/>
            <p:cNvSpPr txBox="true"/>
            <p:nvPr/>
          </p:nvSpPr>
          <p:spPr>
            <a:xfrm>
              <a:off x="0" y="-38100"/>
              <a:ext cx="500273" cy="188836"/>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5945474" y="6440766"/>
            <a:ext cx="6397053" cy="721137"/>
          </a:xfrm>
          <a:prstGeom prst="rect">
            <a:avLst/>
          </a:prstGeom>
        </p:spPr>
        <p:txBody>
          <a:bodyPr anchor="t" rtlCol="false" tIns="0" lIns="0" bIns="0" rIns="0">
            <a:spAutoFit/>
          </a:bodyPr>
          <a:lstStyle/>
          <a:p>
            <a:pPr algn="l">
              <a:lnSpc>
                <a:spcPts val="5948"/>
              </a:lnSpc>
              <a:spcBef>
                <a:spcPct val="0"/>
              </a:spcBef>
            </a:pPr>
            <a:r>
              <a:rPr lang="en-US" sz="4248">
                <a:solidFill>
                  <a:srgbClr val="FFFFFF"/>
                </a:solidFill>
                <a:latin typeface="Montserrat"/>
                <a:ea typeface="Montserrat"/>
                <a:cs typeface="Montserrat"/>
                <a:sym typeface="Montserrat"/>
              </a:rPr>
              <a:t>Proyecto de Capstone</a:t>
            </a:r>
          </a:p>
        </p:txBody>
      </p:sp>
      <p:sp>
        <p:nvSpPr>
          <p:cNvPr name="TextBox 17" id="17"/>
          <p:cNvSpPr txBox="true"/>
          <p:nvPr/>
        </p:nvSpPr>
        <p:spPr>
          <a:xfrm rot="0">
            <a:off x="7665700" y="7616421"/>
            <a:ext cx="2956599" cy="1387686"/>
          </a:xfrm>
          <a:prstGeom prst="rect">
            <a:avLst/>
          </a:prstGeom>
        </p:spPr>
        <p:txBody>
          <a:bodyPr anchor="t" rtlCol="false" tIns="0" lIns="0" bIns="0" rIns="0">
            <a:spAutoFit/>
          </a:bodyPr>
          <a:lstStyle/>
          <a:p>
            <a:pPr algn="ctr">
              <a:lnSpc>
                <a:spcPts val="2749"/>
              </a:lnSpc>
            </a:pPr>
            <a:r>
              <a:rPr lang="en-US" sz="1963">
                <a:solidFill>
                  <a:srgbClr val="FFFFFF"/>
                </a:solidFill>
                <a:latin typeface="Montserrat"/>
                <a:ea typeface="Montserrat"/>
                <a:cs typeface="Montserrat"/>
                <a:sym typeface="Montserrat"/>
              </a:rPr>
              <a:t>Javier Contardo</a:t>
            </a:r>
          </a:p>
          <a:p>
            <a:pPr algn="ctr">
              <a:lnSpc>
                <a:spcPts val="2749"/>
              </a:lnSpc>
            </a:pPr>
            <a:r>
              <a:rPr lang="en-US" sz="1963">
                <a:solidFill>
                  <a:srgbClr val="FFFFFF"/>
                </a:solidFill>
                <a:latin typeface="Montserrat"/>
                <a:ea typeface="Montserrat"/>
                <a:cs typeface="Montserrat"/>
                <a:sym typeface="Montserrat"/>
              </a:rPr>
              <a:t>Ignacio Urrutia</a:t>
            </a:r>
          </a:p>
          <a:p>
            <a:pPr algn="ctr">
              <a:lnSpc>
                <a:spcPts val="2749"/>
              </a:lnSpc>
            </a:pPr>
            <a:r>
              <a:rPr lang="en-US" sz="1963">
                <a:solidFill>
                  <a:srgbClr val="FFFFFF"/>
                </a:solidFill>
                <a:latin typeface="Montserrat"/>
                <a:ea typeface="Montserrat"/>
                <a:cs typeface="Montserrat"/>
                <a:sym typeface="Montserrat"/>
              </a:rPr>
              <a:t>Damián Vergara</a:t>
            </a:r>
          </a:p>
          <a:p>
            <a:pPr algn="ctr">
              <a:lnSpc>
                <a:spcPts val="2749"/>
              </a:lnSpc>
              <a:spcBef>
                <a:spcPct val="0"/>
              </a:spcBef>
            </a:pPr>
            <a:r>
              <a:rPr lang="en-US" sz="1963">
                <a:solidFill>
                  <a:srgbClr val="FFFFFF"/>
                </a:solidFill>
                <a:latin typeface="Montserrat"/>
                <a:ea typeface="Montserrat"/>
                <a:cs typeface="Montserrat"/>
                <a:sym typeface="Montserrat"/>
              </a:rPr>
              <a:t>003D</a:t>
            </a:r>
          </a:p>
        </p:txBody>
      </p:sp>
      <p:sp>
        <p:nvSpPr>
          <p:cNvPr name="TextBox 18" id="18"/>
          <p:cNvSpPr txBox="true"/>
          <p:nvPr/>
        </p:nvSpPr>
        <p:spPr>
          <a:xfrm rot="0">
            <a:off x="7342433" y="1760748"/>
            <a:ext cx="1683148" cy="1888990"/>
          </a:xfrm>
          <a:prstGeom prst="rect">
            <a:avLst/>
          </a:prstGeom>
        </p:spPr>
        <p:txBody>
          <a:bodyPr anchor="t" rtlCol="false" tIns="0" lIns="0" bIns="0" rIns="0">
            <a:spAutoFit/>
          </a:bodyPr>
          <a:lstStyle/>
          <a:p>
            <a:pPr algn="ctr">
              <a:lnSpc>
                <a:spcPts val="15371"/>
              </a:lnSpc>
              <a:spcBef>
                <a:spcPct val="0"/>
              </a:spcBef>
            </a:pPr>
            <a:r>
              <a:rPr lang="en-US" sz="10979">
                <a:solidFill>
                  <a:srgbClr val="FFFFFF"/>
                </a:solidFill>
                <a:latin typeface="Balgin expanded"/>
                <a:ea typeface="Balgin expanded"/>
                <a:cs typeface="Balgin expanded"/>
                <a:sym typeface="Balgin expanded"/>
              </a:rPr>
              <a:t>G</a:t>
            </a:r>
          </a:p>
        </p:txBody>
      </p:sp>
      <p:sp>
        <p:nvSpPr>
          <p:cNvPr name="TextBox 19" id="19"/>
          <p:cNvSpPr txBox="true"/>
          <p:nvPr/>
        </p:nvSpPr>
        <p:spPr>
          <a:xfrm rot="0">
            <a:off x="8619648" y="2137970"/>
            <a:ext cx="2096344" cy="599361"/>
          </a:xfrm>
          <a:prstGeom prst="rect">
            <a:avLst/>
          </a:prstGeom>
        </p:spPr>
        <p:txBody>
          <a:bodyPr anchor="t" rtlCol="false" tIns="0" lIns="0" bIns="0" rIns="0">
            <a:spAutoFit/>
          </a:bodyPr>
          <a:lstStyle/>
          <a:p>
            <a:pPr algn="ctr">
              <a:lnSpc>
                <a:spcPts val="4817"/>
              </a:lnSpc>
              <a:spcBef>
                <a:spcPct val="0"/>
              </a:spcBef>
            </a:pPr>
            <a:r>
              <a:rPr lang="en-US" sz="3440">
                <a:solidFill>
                  <a:srgbClr val="FFFFFF"/>
                </a:solidFill>
                <a:latin typeface="HK Modular"/>
                <a:ea typeface="HK Modular"/>
                <a:cs typeface="HK Modular"/>
                <a:sym typeface="HK Modular"/>
              </a:rPr>
              <a:t>UNGA</a:t>
            </a:r>
          </a:p>
        </p:txBody>
      </p:sp>
      <p:sp>
        <p:nvSpPr>
          <p:cNvPr name="TextBox 20" id="20"/>
          <p:cNvSpPr txBox="true"/>
          <p:nvPr/>
        </p:nvSpPr>
        <p:spPr>
          <a:xfrm rot="0">
            <a:off x="8390072" y="2757631"/>
            <a:ext cx="2555495" cy="524424"/>
          </a:xfrm>
          <a:prstGeom prst="rect">
            <a:avLst/>
          </a:prstGeom>
        </p:spPr>
        <p:txBody>
          <a:bodyPr anchor="t" rtlCol="false" tIns="0" lIns="0" bIns="0" rIns="0">
            <a:spAutoFit/>
          </a:bodyPr>
          <a:lstStyle/>
          <a:p>
            <a:pPr algn="ctr">
              <a:lnSpc>
                <a:spcPts val="4412"/>
              </a:lnSpc>
              <a:spcBef>
                <a:spcPct val="0"/>
              </a:spcBef>
            </a:pPr>
            <a:r>
              <a:rPr lang="en-US" sz="3151">
                <a:solidFill>
                  <a:srgbClr val="FFFFFF"/>
                </a:solidFill>
                <a:latin typeface="League Spartan"/>
                <a:ea typeface="League Spartan"/>
                <a:cs typeface="League Spartan"/>
                <a:sym typeface="League Spartan"/>
              </a:rPr>
              <a:t>STORE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6140" y="5369868"/>
            <a:ext cx="3310410" cy="4917132"/>
            <a:chOff x="0" y="0"/>
            <a:chExt cx="4275074" cy="6350000"/>
          </a:xfrm>
        </p:grpSpPr>
        <p:sp>
          <p:nvSpPr>
            <p:cNvPr name="Freeform 7" id="7"/>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8" id="8"/>
          <p:cNvGrpSpPr/>
          <p:nvPr/>
        </p:nvGrpSpPr>
        <p:grpSpPr>
          <a:xfrm rot="0">
            <a:off x="5655741" y="0"/>
            <a:ext cx="3310410" cy="4917132"/>
            <a:chOff x="0" y="0"/>
            <a:chExt cx="4275074" cy="6350000"/>
          </a:xfrm>
        </p:grpSpPr>
        <p:sp>
          <p:nvSpPr>
            <p:cNvPr name="Freeform 9" id="9"/>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name="Group 10" id="10"/>
          <p:cNvGrpSpPr/>
          <p:nvPr/>
        </p:nvGrpSpPr>
        <p:grpSpPr>
          <a:xfrm rot="0">
            <a:off x="1681488" y="0"/>
            <a:ext cx="6925620" cy="10287000"/>
            <a:chOff x="0" y="0"/>
            <a:chExt cx="4275074" cy="6350000"/>
          </a:xfrm>
        </p:grpSpPr>
        <p:sp>
          <p:nvSpPr>
            <p:cNvPr name="Freeform 11" id="11"/>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3"/>
              <a:stretch>
                <a:fillRect l="-21371" t="0" r="-101570" b="0"/>
              </a:stretch>
            </a:blipFill>
          </p:spPr>
        </p:sp>
      </p:grpSp>
      <p:sp>
        <p:nvSpPr>
          <p:cNvPr name="Freeform 12" id="12"/>
          <p:cNvSpPr/>
          <p:nvPr/>
        </p:nvSpPr>
        <p:spPr>
          <a:xfrm flipH="false" flipV="false" rot="0">
            <a:off x="1054987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014997" y="2247308"/>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480118" y="2247308"/>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549877" y="2632193"/>
            <a:ext cx="5539417" cy="1471906"/>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NUESTRO CASO</a:t>
            </a:r>
          </a:p>
        </p:txBody>
      </p:sp>
      <p:sp>
        <p:nvSpPr>
          <p:cNvPr name="TextBox 16" id="16"/>
          <p:cNvSpPr txBox="true"/>
          <p:nvPr/>
        </p:nvSpPr>
        <p:spPr>
          <a:xfrm rot="0">
            <a:off x="10549877" y="4778213"/>
            <a:ext cx="5248449" cy="1056829"/>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Un con recursos limitados necesita mejorar la gestión de su inventario para optimizar el seguimiento de productos, evitar pérdidas y reducir el tiempo dedicado a tareas administrativas.</a:t>
            </a:r>
          </a:p>
        </p:txBody>
      </p:sp>
      <p:sp>
        <p:nvSpPr>
          <p:cNvPr name="TextBox 17" id="17"/>
          <p:cNvSpPr txBox="true"/>
          <p:nvPr/>
        </p:nvSpPr>
        <p:spPr>
          <a:xfrm rot="0">
            <a:off x="10549877" y="6029291"/>
            <a:ext cx="5248449" cy="1590005"/>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Actualmente, la tienda utiliza métodos manuales o herramientas rudimentarias para gestionar su inventario, como hojas de cálculo de Microsoft Excel y registros en papel. Estos métodos pueden ser propensos a errores, llevar mucho tiempo en trabajar y ser ineficaces en la generación de informes precisos.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11290" y="5414150"/>
            <a:ext cx="5152168" cy="4882375"/>
            <a:chOff x="0" y="0"/>
            <a:chExt cx="6353786" cy="6021070"/>
          </a:xfrm>
        </p:grpSpPr>
        <p:sp>
          <p:nvSpPr>
            <p:cNvPr name="Freeform 4" id="4"/>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3"/>
              <a:stretch>
                <a:fillRect l="-21117" t="0" r="-21117" b="0"/>
              </a:stretch>
            </a:blipFill>
          </p:spPr>
        </p:sp>
      </p:grpSp>
      <p:grpSp>
        <p:nvGrpSpPr>
          <p:cNvPr name="Group 5" id="5"/>
          <p:cNvGrpSpPr/>
          <p:nvPr/>
        </p:nvGrpSpPr>
        <p:grpSpPr>
          <a:xfrm rot="0">
            <a:off x="4141514" y="5414150"/>
            <a:ext cx="5152168" cy="4882375"/>
            <a:chOff x="0" y="0"/>
            <a:chExt cx="6353786" cy="6021070"/>
          </a:xfrm>
        </p:grpSpPr>
        <p:sp>
          <p:nvSpPr>
            <p:cNvPr name="Freeform 6" id="6"/>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4"/>
              <a:stretch>
                <a:fillRect l="-16644" t="0" r="-41294" b="0"/>
              </a:stretch>
            </a:blipFill>
          </p:spPr>
        </p:sp>
      </p:grpSp>
      <p:grpSp>
        <p:nvGrpSpPr>
          <p:cNvPr name="Group 7" id="7"/>
          <p:cNvGrpSpPr/>
          <p:nvPr/>
        </p:nvGrpSpPr>
        <p:grpSpPr>
          <a:xfrm rot="0">
            <a:off x="8994318" y="5414150"/>
            <a:ext cx="5152168" cy="4882375"/>
            <a:chOff x="0" y="0"/>
            <a:chExt cx="6353786" cy="6021070"/>
          </a:xfrm>
        </p:grpSpPr>
        <p:sp>
          <p:nvSpPr>
            <p:cNvPr name="Freeform 8" id="8"/>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34234" t="0" r="-34234" b="0"/>
              </a:stretch>
            </a:blipFill>
          </p:spPr>
        </p:sp>
      </p:grpSp>
      <p:grpSp>
        <p:nvGrpSpPr>
          <p:cNvPr name="Group 9" id="9"/>
          <p:cNvGrpSpPr/>
          <p:nvPr/>
        </p:nvGrpSpPr>
        <p:grpSpPr>
          <a:xfrm rot="0">
            <a:off x="13847121" y="5414150"/>
            <a:ext cx="5152168" cy="4882375"/>
            <a:chOff x="0" y="0"/>
            <a:chExt cx="6353786" cy="6021070"/>
          </a:xfrm>
        </p:grpSpPr>
        <p:sp>
          <p:nvSpPr>
            <p:cNvPr name="Freeform 10" id="10"/>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6"/>
              <a:stretch>
                <a:fillRect l="0" t="-2762" r="0" b="-2762"/>
              </a:stretch>
            </a:blipFill>
          </p:spPr>
        </p:sp>
      </p:grpSp>
      <p:grpSp>
        <p:nvGrpSpPr>
          <p:cNvPr name="Group 11" id="11"/>
          <p:cNvGrpSpPr/>
          <p:nvPr/>
        </p:nvGrpSpPr>
        <p:grpSpPr>
          <a:xfrm rot="-5400000">
            <a:off x="17631481" y="8597471"/>
            <a:ext cx="924223" cy="397435"/>
            <a:chOff x="0" y="0"/>
            <a:chExt cx="1347239" cy="579341"/>
          </a:xfrm>
        </p:grpSpPr>
        <p:sp>
          <p:nvSpPr>
            <p:cNvPr name="Freeform 12" id="12"/>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13" id="13"/>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2092386" y="197068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557506" y="197068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3022627" y="1970682"/>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74953" y="2699902"/>
            <a:ext cx="6731850" cy="1471906"/>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NUESTRO PROYECTO</a:t>
            </a:r>
          </a:p>
        </p:txBody>
      </p:sp>
      <p:sp>
        <p:nvSpPr>
          <p:cNvPr name="TextBox 18" id="18"/>
          <p:cNvSpPr txBox="true"/>
          <p:nvPr/>
        </p:nvSpPr>
        <p:spPr>
          <a:xfrm rot="0">
            <a:off x="9144000" y="3033998"/>
            <a:ext cx="7301768" cy="1590005"/>
          </a:xfrm>
          <a:prstGeom prst="rect">
            <a:avLst/>
          </a:prstGeom>
        </p:spPr>
        <p:txBody>
          <a:bodyPr anchor="t" rtlCol="false" tIns="0" lIns="0" bIns="0" rIns="0">
            <a:spAutoFit/>
          </a:bodyPr>
          <a:lstStyle/>
          <a:p>
            <a:pPr algn="l">
              <a:lnSpc>
                <a:spcPts val="2100"/>
              </a:lnSpc>
              <a:spcBef>
                <a:spcPct val="0"/>
              </a:spcBef>
            </a:pPr>
            <a:r>
              <a:rPr lang="en-US" sz="1500">
                <a:solidFill>
                  <a:srgbClr val="FFFFFF"/>
                </a:solidFill>
                <a:latin typeface="Open Sans"/>
                <a:ea typeface="Open Sans"/>
                <a:cs typeface="Open Sans"/>
                <a:sym typeface="Open Sans"/>
              </a:rPr>
              <a:t>Nuestro proyecto nos presenta con una solución al dilema que enfrentan el dueño de estos locales de barrio de escasos recursos, el cual tiene como principal objetivo, el otorgar una aplicación web que permita a la tienda gestionar su inventario de manera eficiente. Enfocándonos principalmente en que debe ser fácil de usar, accesible y económica, y debe adaptarse a los requerimientos que nos presente nuestro cliente.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362339" y="2914524"/>
            <a:ext cx="6509860" cy="2228976"/>
            <a:chOff x="0" y="0"/>
            <a:chExt cx="6350000" cy="2174240"/>
          </a:xfrm>
        </p:grpSpPr>
        <p:sp>
          <p:nvSpPr>
            <p:cNvPr name="Freeform 7" id="7"/>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solidFill>
              <a:srgbClr val="12F1FF"/>
            </a:solidFill>
            <a:ln w="12700">
              <a:solidFill>
                <a:srgbClr val="000000"/>
              </a:solidFill>
            </a:ln>
          </p:spPr>
        </p:sp>
      </p:grpSp>
      <p:grpSp>
        <p:nvGrpSpPr>
          <p:cNvPr name="Group 8" id="8"/>
          <p:cNvGrpSpPr/>
          <p:nvPr/>
        </p:nvGrpSpPr>
        <p:grpSpPr>
          <a:xfrm rot="0">
            <a:off x="7189484" y="1028700"/>
            <a:ext cx="11098516" cy="3800132"/>
            <a:chOff x="0" y="0"/>
            <a:chExt cx="6350000" cy="2174240"/>
          </a:xfrm>
        </p:grpSpPr>
        <p:sp>
          <p:nvSpPr>
            <p:cNvPr name="Freeform 9" id="9"/>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3"/>
              <a:stretch>
                <a:fillRect l="0" t="-47291" r="0" b="-47291"/>
              </a:stretch>
            </a:blipFill>
          </p:spPr>
        </p:sp>
      </p:grpSp>
      <p:sp>
        <p:nvSpPr>
          <p:cNvPr name="Freeform 10" id="10"/>
          <p:cNvSpPr/>
          <p:nvPr/>
        </p:nvSpPr>
        <p:spPr>
          <a:xfrm flipH="false" flipV="false" rot="0">
            <a:off x="1850798" y="2399296"/>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31591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781038" y="239929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850798" y="6751024"/>
            <a:ext cx="677751" cy="677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7085906" y="6751024"/>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2321014" y="6751024"/>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1850798" y="3079456"/>
            <a:ext cx="4770406" cy="2289707"/>
          </a:xfrm>
          <a:prstGeom prst="rect">
            <a:avLst/>
          </a:prstGeom>
        </p:spPr>
        <p:txBody>
          <a:bodyPr anchor="t" rtlCol="false" tIns="0" lIns="0" bIns="0" rIns="0">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PLAN DE TRABAJO</a:t>
            </a:r>
          </a:p>
        </p:txBody>
      </p:sp>
      <p:sp>
        <p:nvSpPr>
          <p:cNvPr name="TextBox 23" id="23"/>
          <p:cNvSpPr txBox="true"/>
          <p:nvPr/>
        </p:nvSpPr>
        <p:spPr>
          <a:xfrm rot="0">
            <a:off x="2924118" y="6722449"/>
            <a:ext cx="2980687" cy="2469143"/>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Como grupo de trabajo y estudiantes de Ingeniería en Informática, buscamos desempeñar un papel sumamente importante en la resolución de nuestro caso. Para ello, llevaremos a cabo cada competencia de nuestro perfil de egreso para la realización de nuestro plan de trabajo en el proyecto.</a:t>
            </a:r>
          </a:p>
        </p:txBody>
      </p:sp>
      <p:sp>
        <p:nvSpPr>
          <p:cNvPr name="TextBox 24" id="24"/>
          <p:cNvSpPr txBox="true"/>
          <p:nvPr/>
        </p:nvSpPr>
        <p:spPr>
          <a:xfrm rot="0">
            <a:off x="1941618" y="692702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sp>
        <p:nvSpPr>
          <p:cNvPr name="TextBox 25" id="25"/>
          <p:cNvSpPr txBox="true"/>
          <p:nvPr/>
        </p:nvSpPr>
        <p:spPr>
          <a:xfrm rot="0">
            <a:off x="8159226" y="6722449"/>
            <a:ext cx="2976099" cy="1973917"/>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En base a estas mismas, definiremos actividades que nos permitirán detallar y ordenar cada tarea a realizar dentro del proyecto, que funciones se cumplen y que recursos se usarán, dejando en claro también, la duración de cada actividad a realizar. </a:t>
            </a:r>
          </a:p>
        </p:txBody>
      </p:sp>
      <p:sp>
        <p:nvSpPr>
          <p:cNvPr name="TextBox 26" id="26"/>
          <p:cNvSpPr txBox="true"/>
          <p:nvPr/>
        </p:nvSpPr>
        <p:spPr>
          <a:xfrm rot="0">
            <a:off x="7176726" y="692702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sp>
        <p:nvSpPr>
          <p:cNvPr name="TextBox 27" id="27"/>
          <p:cNvSpPr txBox="true"/>
          <p:nvPr/>
        </p:nvSpPr>
        <p:spPr>
          <a:xfrm rot="0">
            <a:off x="13394334" y="6722449"/>
            <a:ext cx="2905621" cy="2221530"/>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Y con nuestro plan de trabajo redactado, detallamos nuestras funciones y recursos. Todas estas pasan por un proceso de análisis en profundidad en nuestro equipo de trabajo, donde en cada reunión se propone la duración de cada actividad, a la vez de que se debe realizar.</a:t>
            </a:r>
          </a:p>
        </p:txBody>
      </p:sp>
      <p:sp>
        <p:nvSpPr>
          <p:cNvPr name="TextBox 28" id="28"/>
          <p:cNvSpPr txBox="true"/>
          <p:nvPr/>
        </p:nvSpPr>
        <p:spPr>
          <a:xfrm rot="0">
            <a:off x="12411834" y="692702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4375925"/>
            <a:ext cx="5152168" cy="4882375"/>
            <a:chOff x="0" y="0"/>
            <a:chExt cx="6353786" cy="6021070"/>
          </a:xfrm>
        </p:grpSpPr>
        <p:sp>
          <p:nvSpPr>
            <p:cNvPr name="Freeform 7" id="7"/>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3"/>
              <a:stretch>
                <a:fillRect l="0" t="-2762" r="0" b="-2762"/>
              </a:stretch>
            </a:blipFill>
          </p:spPr>
        </p:sp>
      </p:grpSp>
      <p:grpSp>
        <p:nvGrpSpPr>
          <p:cNvPr name="Group 8" id="8"/>
          <p:cNvGrpSpPr/>
          <p:nvPr/>
        </p:nvGrpSpPr>
        <p:grpSpPr>
          <a:xfrm rot="0">
            <a:off x="6567916" y="2702313"/>
            <a:ext cx="5152168" cy="4882375"/>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4"/>
              <a:stretch>
                <a:fillRect l="-21117" t="0" r="-21117" b="0"/>
              </a:stretch>
            </a:blipFill>
          </p:spPr>
        </p:sp>
      </p:grpSp>
      <p:grpSp>
        <p:nvGrpSpPr>
          <p:cNvPr name="Group 10" id="10"/>
          <p:cNvGrpSpPr/>
          <p:nvPr/>
        </p:nvGrpSpPr>
        <p:grpSpPr>
          <a:xfrm rot="0">
            <a:off x="12107132" y="1028700"/>
            <a:ext cx="5152168" cy="4882375"/>
            <a:chOff x="0" y="0"/>
            <a:chExt cx="6353786" cy="6021070"/>
          </a:xfrm>
        </p:grpSpPr>
        <p:sp>
          <p:nvSpPr>
            <p:cNvPr name="Freeform 11" id="1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21117" t="0" r="-21117" b="0"/>
              </a:stretch>
            </a:blipFill>
          </p:spPr>
        </p:sp>
      </p:grpSp>
      <p:sp>
        <p:nvSpPr>
          <p:cNvPr name="Freeform 12" id="12"/>
          <p:cNvSpPr/>
          <p:nvPr/>
        </p:nvSpPr>
        <p:spPr>
          <a:xfrm flipH="false" flipV="false" rot="0">
            <a:off x="1822649"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28777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752890" y="1859716"/>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822649" y="2530863"/>
            <a:ext cx="4499380" cy="1471906"/>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ACTIVIDADES</a:t>
            </a:r>
          </a:p>
        </p:txBody>
      </p:sp>
      <p:sp>
        <p:nvSpPr>
          <p:cNvPr name="TextBox 16" id="16"/>
          <p:cNvSpPr txBox="true"/>
          <p:nvPr/>
        </p:nvSpPr>
        <p:spPr>
          <a:xfrm rot="0">
            <a:off x="12373964" y="8305502"/>
            <a:ext cx="5150545" cy="1368316"/>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Open Sans"/>
                <a:ea typeface="Open Sans"/>
                <a:cs typeface="Open Sans"/>
                <a:sym typeface="Open Sans"/>
              </a:rPr>
              <a:t>Dentro de las actividades a realizar a través de nuestro desarrollo de proyecto, nos enfocaremos principalmente en nuestro plan de trabajo, detallando las actividades en base a quien las realiza, el tiempo de cada a actividad, entre otras.</a:t>
            </a:r>
          </a:p>
        </p:txBody>
      </p:sp>
      <p:sp>
        <p:nvSpPr>
          <p:cNvPr name="TextBox 17" id="17"/>
          <p:cNvSpPr txBox="true"/>
          <p:nvPr/>
        </p:nvSpPr>
        <p:spPr>
          <a:xfrm rot="0">
            <a:off x="2000329" y="9505950"/>
            <a:ext cx="2610815" cy="273792"/>
          </a:xfrm>
          <a:prstGeom prst="rect">
            <a:avLst/>
          </a:prstGeom>
        </p:spPr>
        <p:txBody>
          <a:bodyPr anchor="t" rtlCol="false" tIns="0" lIns="0" bIns="0" rIns="0">
            <a:spAutoFit/>
          </a:bodyPr>
          <a:lstStyle/>
          <a:p>
            <a:pPr algn="l">
              <a:lnSpc>
                <a:spcPts val="2225"/>
              </a:lnSpc>
              <a:spcBef>
                <a:spcPct val="0"/>
              </a:spcBef>
            </a:pPr>
            <a:r>
              <a:rPr lang="en-US" sz="1589">
                <a:solidFill>
                  <a:srgbClr val="FFFFFF"/>
                </a:solidFill>
                <a:latin typeface="Open Sans"/>
                <a:ea typeface="Open Sans"/>
                <a:cs typeface="Open Sans"/>
                <a:sym typeface="Open Sans"/>
              </a:rPr>
              <a:t>Toma de Requerimientos</a:t>
            </a:r>
          </a:p>
        </p:txBody>
      </p:sp>
      <p:sp>
        <p:nvSpPr>
          <p:cNvPr name="TextBox 18" id="18"/>
          <p:cNvSpPr txBox="true"/>
          <p:nvPr/>
        </p:nvSpPr>
        <p:spPr>
          <a:xfrm rot="0">
            <a:off x="7613004" y="7813387"/>
            <a:ext cx="3061993" cy="273792"/>
          </a:xfrm>
          <a:prstGeom prst="rect">
            <a:avLst/>
          </a:prstGeom>
        </p:spPr>
        <p:txBody>
          <a:bodyPr anchor="t" rtlCol="false" tIns="0" lIns="0" bIns="0" rIns="0">
            <a:spAutoFit/>
          </a:bodyPr>
          <a:lstStyle/>
          <a:p>
            <a:pPr algn="l">
              <a:lnSpc>
                <a:spcPts val="2225"/>
              </a:lnSpc>
              <a:spcBef>
                <a:spcPct val="0"/>
              </a:spcBef>
            </a:pPr>
            <a:r>
              <a:rPr lang="en-US" sz="1589">
                <a:solidFill>
                  <a:srgbClr val="FFFFFF"/>
                </a:solidFill>
                <a:latin typeface="Open Sans"/>
                <a:ea typeface="Open Sans"/>
                <a:cs typeface="Open Sans"/>
                <a:sym typeface="Open Sans"/>
              </a:rPr>
              <a:t>Documentación y Arquitectura</a:t>
            </a:r>
          </a:p>
        </p:txBody>
      </p:sp>
      <p:sp>
        <p:nvSpPr>
          <p:cNvPr name="TextBox 19" id="19"/>
          <p:cNvSpPr txBox="true"/>
          <p:nvPr/>
        </p:nvSpPr>
        <p:spPr>
          <a:xfrm rot="0">
            <a:off x="13806859" y="6142152"/>
            <a:ext cx="1142378" cy="273792"/>
          </a:xfrm>
          <a:prstGeom prst="rect">
            <a:avLst/>
          </a:prstGeom>
        </p:spPr>
        <p:txBody>
          <a:bodyPr anchor="t" rtlCol="false" tIns="0" lIns="0" bIns="0" rIns="0">
            <a:spAutoFit/>
          </a:bodyPr>
          <a:lstStyle/>
          <a:p>
            <a:pPr algn="l">
              <a:lnSpc>
                <a:spcPts val="2225"/>
              </a:lnSpc>
              <a:spcBef>
                <a:spcPct val="0"/>
              </a:spcBef>
            </a:pPr>
            <a:r>
              <a:rPr lang="en-US" sz="1589">
                <a:solidFill>
                  <a:srgbClr val="FFFFFF"/>
                </a:solidFill>
                <a:latin typeface="Open Sans"/>
                <a:ea typeface="Open Sans"/>
                <a:cs typeface="Open Sans"/>
                <a:sym typeface="Open Sans"/>
              </a:rPr>
              <a:t>Desarrollo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1028700"/>
            <a:ext cx="3953331" cy="9258300"/>
            <a:chOff x="0" y="0"/>
            <a:chExt cx="2711475" cy="6350000"/>
          </a:xfrm>
        </p:grpSpPr>
        <p:sp>
          <p:nvSpPr>
            <p:cNvPr name="Freeform 7" id="7"/>
            <p:cNvSpPr/>
            <p:nvPr/>
          </p:nvSpPr>
          <p:spPr>
            <a:xfrm flipH="false" flipV="false" rot="0">
              <a:off x="0" y="0"/>
              <a:ext cx="2711475" cy="6350000"/>
            </a:xfrm>
            <a:custGeom>
              <a:avLst/>
              <a:gdLst/>
              <a:ahLst/>
              <a:cxnLst/>
              <a:rect r="r" b="b" t="t" l="l"/>
              <a:pathLst>
                <a:path h="6350000" w="2711475">
                  <a:moveTo>
                    <a:pt x="2711475" y="1169060"/>
                  </a:moveTo>
                  <a:cubicBezTo>
                    <a:pt x="2711475" y="3034449"/>
                    <a:pt x="2711475" y="4484599"/>
                    <a:pt x="2711475" y="6350000"/>
                  </a:cubicBezTo>
                  <a:lnTo>
                    <a:pt x="0" y="6350000"/>
                  </a:lnTo>
                  <a:lnTo>
                    <a:pt x="0" y="1533195"/>
                  </a:lnTo>
                  <a:cubicBezTo>
                    <a:pt x="0" y="1022134"/>
                    <a:pt x="0" y="511061"/>
                    <a:pt x="0" y="0"/>
                  </a:cubicBezTo>
                  <a:lnTo>
                    <a:pt x="1146746" y="0"/>
                  </a:lnTo>
                  <a:cubicBezTo>
                    <a:pt x="1668323" y="389687"/>
                    <a:pt x="2189899" y="779374"/>
                    <a:pt x="2711475" y="1169060"/>
                  </a:cubicBezTo>
                  <a:close/>
                </a:path>
              </a:pathLst>
            </a:custGeom>
            <a:blipFill>
              <a:blip r:embed="rId3"/>
              <a:stretch>
                <a:fillRect l="-158168" t="0" r="-158168" b="0"/>
              </a:stretch>
            </a:blipFill>
          </p:spPr>
        </p:sp>
      </p:grpSp>
      <p:grpSp>
        <p:nvGrpSpPr>
          <p:cNvPr name="Group 8" id="8"/>
          <p:cNvGrpSpPr/>
          <p:nvPr/>
        </p:nvGrpSpPr>
        <p:grpSpPr>
          <a:xfrm rot="0">
            <a:off x="6474477" y="6487174"/>
            <a:ext cx="2669523" cy="3799826"/>
            <a:chOff x="0" y="0"/>
            <a:chExt cx="703084" cy="1000777"/>
          </a:xfrm>
        </p:grpSpPr>
        <p:sp>
          <p:nvSpPr>
            <p:cNvPr name="Freeform 9" id="9"/>
            <p:cNvSpPr/>
            <p:nvPr/>
          </p:nvSpPr>
          <p:spPr>
            <a:xfrm flipH="false" flipV="false" rot="0">
              <a:off x="0" y="0"/>
              <a:ext cx="703084" cy="1000777"/>
            </a:xfrm>
            <a:custGeom>
              <a:avLst/>
              <a:gdLst/>
              <a:ahLst/>
              <a:cxnLst/>
              <a:rect r="r" b="b" t="t" l="l"/>
              <a:pathLst>
                <a:path h="1000777" w="703084">
                  <a:moveTo>
                    <a:pt x="0" y="0"/>
                  </a:moveTo>
                  <a:lnTo>
                    <a:pt x="703084" y="0"/>
                  </a:lnTo>
                  <a:lnTo>
                    <a:pt x="703084" y="1000777"/>
                  </a:lnTo>
                  <a:lnTo>
                    <a:pt x="0" y="1000777"/>
                  </a:lnTo>
                  <a:close/>
                </a:path>
              </a:pathLst>
            </a:custGeom>
            <a:solidFill>
              <a:srgbClr val="12F1FF"/>
            </a:solidFill>
          </p:spPr>
        </p:sp>
        <p:sp>
          <p:nvSpPr>
            <p:cNvPr name="TextBox 10" id="10"/>
            <p:cNvSpPr txBox="true"/>
            <p:nvPr/>
          </p:nvSpPr>
          <p:spPr>
            <a:xfrm>
              <a:off x="0" y="-38100"/>
              <a:ext cx="703084" cy="103887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40213" y="2687348"/>
            <a:ext cx="4668528" cy="7599652"/>
            <a:chOff x="0" y="0"/>
            <a:chExt cx="3202008" cy="5212381"/>
          </a:xfrm>
        </p:grpSpPr>
        <p:sp>
          <p:nvSpPr>
            <p:cNvPr name="Freeform 12" id="12"/>
            <p:cNvSpPr/>
            <p:nvPr/>
          </p:nvSpPr>
          <p:spPr>
            <a:xfrm flipH="false" flipV="false" rot="0">
              <a:off x="0" y="0"/>
              <a:ext cx="3202008" cy="5212381"/>
            </a:xfrm>
            <a:custGeom>
              <a:avLst/>
              <a:gdLst/>
              <a:ahLst/>
              <a:cxnLst/>
              <a:rect r="r" b="b" t="t" l="l"/>
              <a:pathLst>
                <a:path h="5212381" w="3202008">
                  <a:moveTo>
                    <a:pt x="3202008" y="959620"/>
                  </a:moveTo>
                  <a:cubicBezTo>
                    <a:pt x="3202008" y="2490820"/>
                    <a:pt x="3202008" y="3681171"/>
                    <a:pt x="3202008" y="5212381"/>
                  </a:cubicBezTo>
                  <a:lnTo>
                    <a:pt x="0" y="5212381"/>
                  </a:lnTo>
                  <a:lnTo>
                    <a:pt x="0" y="1258519"/>
                  </a:lnTo>
                  <a:cubicBezTo>
                    <a:pt x="0" y="839016"/>
                    <a:pt x="0" y="419503"/>
                    <a:pt x="0" y="0"/>
                  </a:cubicBezTo>
                  <a:lnTo>
                    <a:pt x="1354204" y="0"/>
                  </a:lnTo>
                  <a:cubicBezTo>
                    <a:pt x="1970139" y="319873"/>
                    <a:pt x="2586074" y="639747"/>
                    <a:pt x="3202008" y="959620"/>
                  </a:cubicBezTo>
                  <a:close/>
                </a:path>
              </a:pathLst>
            </a:custGeom>
            <a:blipFill>
              <a:blip r:embed="rId4"/>
              <a:stretch>
                <a:fillRect l="-72164" t="0" r="-72164" b="0"/>
              </a:stretch>
            </a:blipFill>
          </p:spPr>
        </p:sp>
      </p:grpSp>
      <p:sp>
        <p:nvSpPr>
          <p:cNvPr name="Freeform 13" id="13"/>
          <p:cNvSpPr/>
          <p:nvPr/>
        </p:nvSpPr>
        <p:spPr>
          <a:xfrm flipH="false" flipV="false" rot="0">
            <a:off x="10668341"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1133462"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1598582" y="2309619"/>
            <a:ext cx="355359" cy="556335"/>
          </a:xfrm>
          <a:custGeom>
            <a:avLst/>
            <a:gdLst/>
            <a:ahLst/>
            <a:cxnLst/>
            <a:rect r="r" b="b" t="t" l="l"/>
            <a:pathLst>
              <a:path h="556335" w="355359">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0668341" y="4808941"/>
            <a:ext cx="677751" cy="6777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9" id="19"/>
          <p:cNvGrpSpPr/>
          <p:nvPr/>
        </p:nvGrpSpPr>
        <p:grpSpPr>
          <a:xfrm rot="0">
            <a:off x="10668341" y="6960109"/>
            <a:ext cx="677751" cy="6777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2" id="22"/>
          <p:cNvSpPr txBox="true"/>
          <p:nvPr/>
        </p:nvSpPr>
        <p:spPr>
          <a:xfrm rot="0">
            <a:off x="9941627" y="2932237"/>
            <a:ext cx="8151965" cy="1471906"/>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NUESTRA METODOLOGÍA</a:t>
            </a:r>
          </a:p>
        </p:txBody>
      </p:sp>
      <p:sp>
        <p:nvSpPr>
          <p:cNvPr name="TextBox 23" id="23"/>
          <p:cNvSpPr txBox="true"/>
          <p:nvPr/>
        </p:nvSpPr>
        <p:spPr>
          <a:xfrm rot="0">
            <a:off x="11738896" y="4656604"/>
            <a:ext cx="4557428" cy="1973917"/>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Para la realización de nuestro proyecto, usaremos la metodología Ágil (SCRUM) para asegurarnos de dar un enfoque iterativo y flexible, permitiendo ajustes rápidos y eficaces durante el desarrollo. Siendo el proceso de desarrollo gestionado en sprints, con revisiones periódicas para incorporar feedback y ajustar el proyecto según las necesidades emergentes de nuestro cliente.</a:t>
            </a:r>
          </a:p>
        </p:txBody>
      </p:sp>
      <p:sp>
        <p:nvSpPr>
          <p:cNvPr name="TextBox 24" id="24"/>
          <p:cNvSpPr txBox="true"/>
          <p:nvPr/>
        </p:nvSpPr>
        <p:spPr>
          <a:xfrm rot="0">
            <a:off x="10759162" y="4984939"/>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01</a:t>
            </a:r>
          </a:p>
        </p:txBody>
      </p:sp>
      <p:sp>
        <p:nvSpPr>
          <p:cNvPr name="TextBox 25" id="25"/>
          <p:cNvSpPr txBox="true"/>
          <p:nvPr/>
        </p:nvSpPr>
        <p:spPr>
          <a:xfrm rot="0">
            <a:off x="11738896" y="6931534"/>
            <a:ext cx="4557428" cy="1478692"/>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a:ea typeface="Open Sans"/>
                <a:cs typeface="Open Sans"/>
                <a:sym typeface="Open Sans"/>
              </a:rPr>
              <a:t>A través del desarrollo, también implementaremos la documentación requerida para cada entregable, siendo estos, el sprint backlog, product backlog, planilla EDT, planillas de presupuesto, etc. Todo el progreso del proyecto y entregas serán analizados a través de Daily Meetings.</a:t>
            </a:r>
          </a:p>
        </p:txBody>
      </p:sp>
      <p:sp>
        <p:nvSpPr>
          <p:cNvPr name="TextBox 26" id="26"/>
          <p:cNvSpPr txBox="true"/>
          <p:nvPr/>
        </p:nvSpPr>
        <p:spPr>
          <a:xfrm rot="0">
            <a:off x="10759162" y="7136107"/>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420735" y="4902831"/>
            <a:ext cx="4700562" cy="470056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name="Group 5" id="5"/>
          <p:cNvGrpSpPr/>
          <p:nvPr/>
        </p:nvGrpSpPr>
        <p:grpSpPr>
          <a:xfrm rot="0">
            <a:off x="10062710" y="1028700"/>
            <a:ext cx="8229600" cy="822960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6350000" y="0"/>
                  </a:moveTo>
                  <a:lnTo>
                    <a:pt x="6350000" y="6350000"/>
                  </a:lnTo>
                  <a:lnTo>
                    <a:pt x="1224280" y="6350000"/>
                  </a:lnTo>
                  <a:lnTo>
                    <a:pt x="0" y="0"/>
                  </a:lnTo>
                  <a:close/>
                </a:path>
              </a:pathLst>
            </a:custGeom>
            <a:blipFill>
              <a:blip r:embed="rId3"/>
              <a:stretch>
                <a:fillRect l="-25000" t="0" r="-25000" b="0"/>
              </a:stretch>
            </a:blipFill>
          </p:spPr>
        </p:sp>
      </p:grpSp>
      <p:grpSp>
        <p:nvGrpSpPr>
          <p:cNvPr name="Group 7" id="7"/>
          <p:cNvGrpSpPr/>
          <p:nvPr/>
        </p:nvGrpSpPr>
        <p:grpSpPr>
          <a:xfrm rot="-5400000">
            <a:off x="17631481" y="8597471"/>
            <a:ext cx="924223" cy="397435"/>
            <a:chOff x="0" y="0"/>
            <a:chExt cx="1347239" cy="579341"/>
          </a:xfrm>
        </p:grpSpPr>
        <p:sp>
          <p:nvSpPr>
            <p:cNvPr name="Freeform 8" id="8"/>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9" id="9"/>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889841" y="2840413"/>
            <a:ext cx="7833396" cy="1471906"/>
          </a:xfrm>
          <a:prstGeom prst="rect">
            <a:avLst/>
          </a:prstGeom>
        </p:spPr>
        <p:txBody>
          <a:bodyPr anchor="t" rtlCol="false" tIns="0" lIns="0" bIns="0" rIns="0">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OBJETIVO Y ALCANCE</a:t>
            </a:r>
          </a:p>
        </p:txBody>
      </p:sp>
      <p:sp>
        <p:nvSpPr>
          <p:cNvPr name="Freeform 11" id="11"/>
          <p:cNvSpPr/>
          <p:nvPr/>
        </p:nvSpPr>
        <p:spPr>
          <a:xfrm flipH="false" flipV="false" rot="0">
            <a:off x="211042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57554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040664" y="2128306"/>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2110424" y="4639542"/>
            <a:ext cx="677751" cy="67775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2F1FF"/>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3183744" y="4650981"/>
            <a:ext cx="5960256" cy="3927040"/>
          </a:xfrm>
          <a:prstGeom prst="rect">
            <a:avLst/>
          </a:prstGeom>
        </p:spPr>
        <p:txBody>
          <a:bodyPr anchor="t" rtlCol="false" tIns="0" lIns="0" bIns="0" rIns="0">
            <a:spAutoFit/>
          </a:bodyPr>
          <a:lstStyle/>
          <a:p>
            <a:pPr algn="l">
              <a:lnSpc>
                <a:spcPts val="2227"/>
              </a:lnSpc>
              <a:spcBef>
                <a:spcPct val="0"/>
              </a:spcBef>
            </a:pPr>
            <a:r>
              <a:rPr lang="en-US" sz="1590">
                <a:solidFill>
                  <a:srgbClr val="FFFFFF"/>
                </a:solidFill>
                <a:latin typeface="Open Sans"/>
                <a:ea typeface="Open Sans"/>
                <a:cs typeface="Open Sans"/>
                <a:sym typeface="Open Sans"/>
              </a:rPr>
              <a:t>El alcance del proyecto incluye el desarrollo de una aplicación web para gestionar el inventario de una tienda de barrio junto a sus otras 3 sucursales, abarcando las siguientes funcionalidades: registro, actualización y eliminación de productos con detalles como nombre, categoría, precio y cantidad; control de stock con seguimiento de entradas y salidas, y alertas de productos con bajo inventario; generación de reportes básicos sobre el estado del inventario, incluyendo productos en exceso y agotados; y una interfaz de usuario intuitiva y accesible. El proyecto también asegura la implementación de medidas de seguridad para proteger los datos a través de formularios de seguridad y emplea la metodología Ágil (SCRUM) para un desarrollo iterativo y adaptativo.</a:t>
            </a:r>
          </a:p>
        </p:txBody>
      </p:sp>
      <p:sp>
        <p:nvSpPr>
          <p:cNvPr name="TextBox 18" id="18"/>
          <p:cNvSpPr txBox="true"/>
          <p:nvPr/>
        </p:nvSpPr>
        <p:spPr>
          <a:xfrm rot="0">
            <a:off x="2201244" y="6236240"/>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0B081D"/>
                </a:solidFill>
                <a:latin typeface="Open Sans Bold"/>
                <a:ea typeface="Open Sans Bold"/>
                <a:cs typeface="Open Sans Bold"/>
                <a:sym typeface="Open Sans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94451" y="3864119"/>
            <a:ext cx="1877491" cy="1593706"/>
            <a:chOff x="0" y="0"/>
            <a:chExt cx="6353786" cy="5393404"/>
          </a:xfrm>
        </p:grpSpPr>
        <p:sp>
          <p:nvSpPr>
            <p:cNvPr name="Freeform 7" id="7"/>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8" id="8"/>
          <p:cNvGrpSpPr/>
          <p:nvPr/>
        </p:nvGrpSpPr>
        <p:grpSpPr>
          <a:xfrm rot="0">
            <a:off x="1894451" y="4012917"/>
            <a:ext cx="3049503" cy="2889816"/>
            <a:chOff x="0" y="0"/>
            <a:chExt cx="6353786" cy="6021070"/>
          </a:xfrm>
        </p:grpSpPr>
        <p:sp>
          <p:nvSpPr>
            <p:cNvPr name="Freeform 9" id="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3"/>
              <a:stretch>
                <a:fillRect l="-21117" t="0" r="-21117" b="0"/>
              </a:stretch>
            </a:blipFill>
          </p:spPr>
        </p:sp>
      </p:grpSp>
      <p:grpSp>
        <p:nvGrpSpPr>
          <p:cNvPr name="Group 10" id="10"/>
          <p:cNvGrpSpPr/>
          <p:nvPr/>
        </p:nvGrpSpPr>
        <p:grpSpPr>
          <a:xfrm rot="0">
            <a:off x="5710983" y="3864119"/>
            <a:ext cx="1877491" cy="1593706"/>
            <a:chOff x="0" y="0"/>
            <a:chExt cx="6353786" cy="5393404"/>
          </a:xfrm>
        </p:grpSpPr>
        <p:sp>
          <p:nvSpPr>
            <p:cNvPr name="Freeform 11" id="11"/>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2" id="12"/>
          <p:cNvGrpSpPr/>
          <p:nvPr/>
        </p:nvGrpSpPr>
        <p:grpSpPr>
          <a:xfrm rot="0">
            <a:off x="9527514" y="3864119"/>
            <a:ext cx="1877491" cy="1593706"/>
            <a:chOff x="0" y="0"/>
            <a:chExt cx="6353786" cy="5393404"/>
          </a:xfrm>
        </p:grpSpPr>
        <p:sp>
          <p:nvSpPr>
            <p:cNvPr name="Freeform 13" id="13"/>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4" id="14"/>
          <p:cNvGrpSpPr/>
          <p:nvPr/>
        </p:nvGrpSpPr>
        <p:grpSpPr>
          <a:xfrm rot="0">
            <a:off x="13344046" y="3864119"/>
            <a:ext cx="1877491" cy="1593706"/>
            <a:chOff x="0" y="0"/>
            <a:chExt cx="6353786" cy="5393404"/>
          </a:xfrm>
        </p:grpSpPr>
        <p:sp>
          <p:nvSpPr>
            <p:cNvPr name="Freeform 15" id="15"/>
            <p:cNvSpPr/>
            <p:nvPr/>
          </p:nvSpPr>
          <p:spPr>
            <a:xfrm flipH="false" flipV="false" rot="0">
              <a:off x="0" y="0"/>
              <a:ext cx="6353786" cy="5393404"/>
            </a:xfrm>
            <a:custGeom>
              <a:avLst/>
              <a:gdLst/>
              <a:ahLst/>
              <a:cxnLst/>
              <a:rect r="r" b="b" t="t" l="l"/>
              <a:pathLst>
                <a:path h="5393404" w="6353786">
                  <a:moveTo>
                    <a:pt x="0" y="5393404"/>
                  </a:moveTo>
                  <a:lnTo>
                    <a:pt x="738340" y="0"/>
                  </a:lnTo>
                  <a:lnTo>
                    <a:pt x="6353786" y="0"/>
                  </a:lnTo>
                  <a:lnTo>
                    <a:pt x="5615446" y="5393404"/>
                  </a:lnTo>
                  <a:close/>
                </a:path>
              </a:pathLst>
            </a:custGeom>
            <a:solidFill>
              <a:srgbClr val="12F1FF"/>
            </a:solidFill>
            <a:ln w="12700">
              <a:solidFill>
                <a:srgbClr val="000000"/>
              </a:solidFill>
            </a:ln>
          </p:spPr>
        </p:sp>
      </p:grpSp>
      <p:grpSp>
        <p:nvGrpSpPr>
          <p:cNvPr name="Group 16" id="16"/>
          <p:cNvGrpSpPr/>
          <p:nvPr/>
        </p:nvGrpSpPr>
        <p:grpSpPr>
          <a:xfrm rot="0">
            <a:off x="5710983" y="4012917"/>
            <a:ext cx="3049503" cy="2889816"/>
            <a:chOff x="0" y="0"/>
            <a:chExt cx="6353786" cy="6021070"/>
          </a:xfrm>
        </p:grpSpPr>
        <p:sp>
          <p:nvSpPr>
            <p:cNvPr name="Freeform 17" id="17"/>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4"/>
              <a:stretch>
                <a:fillRect l="-13070" t="0" r="-13070" b="0"/>
              </a:stretch>
            </a:blipFill>
          </p:spPr>
        </p:sp>
      </p:grpSp>
      <p:grpSp>
        <p:nvGrpSpPr>
          <p:cNvPr name="Group 18" id="18"/>
          <p:cNvGrpSpPr/>
          <p:nvPr/>
        </p:nvGrpSpPr>
        <p:grpSpPr>
          <a:xfrm rot="0">
            <a:off x="9527514" y="4012917"/>
            <a:ext cx="3049503" cy="2889816"/>
            <a:chOff x="0" y="0"/>
            <a:chExt cx="6353786" cy="6021070"/>
          </a:xfrm>
        </p:grpSpPr>
        <p:sp>
          <p:nvSpPr>
            <p:cNvPr name="Freeform 19" id="19"/>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5"/>
              <a:stretch>
                <a:fillRect l="-38152" t="0" r="-38152" b="0"/>
              </a:stretch>
            </a:blipFill>
          </p:spPr>
        </p:sp>
      </p:grpSp>
      <p:grpSp>
        <p:nvGrpSpPr>
          <p:cNvPr name="Group 20" id="20"/>
          <p:cNvGrpSpPr/>
          <p:nvPr/>
        </p:nvGrpSpPr>
        <p:grpSpPr>
          <a:xfrm rot="0">
            <a:off x="13344046" y="4012917"/>
            <a:ext cx="3049503" cy="2889816"/>
            <a:chOff x="0" y="0"/>
            <a:chExt cx="6353786" cy="6021070"/>
          </a:xfrm>
        </p:grpSpPr>
        <p:sp>
          <p:nvSpPr>
            <p:cNvPr name="Freeform 21" id="21"/>
            <p:cNvSpPr/>
            <p:nvPr/>
          </p:nvSpPr>
          <p:spPr>
            <a:xfrm flipH="false" flipV="false" rot="0">
              <a:off x="0" y="0"/>
              <a:ext cx="6353786" cy="6021070"/>
            </a:xfrm>
            <a:custGeom>
              <a:avLst/>
              <a:gdLst/>
              <a:ahLst/>
              <a:cxnLst/>
              <a:rect r="r" b="b" t="t" l="l"/>
              <a:pathLst>
                <a:path h="6021070" w="6353786">
                  <a:moveTo>
                    <a:pt x="0" y="6021070"/>
                  </a:moveTo>
                  <a:lnTo>
                    <a:pt x="738340" y="0"/>
                  </a:lnTo>
                  <a:lnTo>
                    <a:pt x="6353786" y="0"/>
                  </a:lnTo>
                  <a:lnTo>
                    <a:pt x="5615446" y="6021070"/>
                  </a:lnTo>
                  <a:close/>
                </a:path>
              </a:pathLst>
            </a:custGeom>
            <a:blipFill>
              <a:blip r:embed="rId6"/>
              <a:stretch>
                <a:fillRect l="0" t="-2762" r="0" b="-2762"/>
              </a:stretch>
            </a:blipFill>
          </p:spPr>
        </p:sp>
      </p:grpSp>
      <p:sp>
        <p:nvSpPr>
          <p:cNvPr name="Freeform 22" id="22"/>
          <p:cNvSpPr/>
          <p:nvPr/>
        </p:nvSpPr>
        <p:spPr>
          <a:xfrm flipH="false" flipV="false" rot="0">
            <a:off x="8501200"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8966321" y="1629757"/>
            <a:ext cx="355359" cy="556335"/>
          </a:xfrm>
          <a:custGeom>
            <a:avLst/>
            <a:gdLst/>
            <a:ahLst/>
            <a:cxnLst/>
            <a:rect r="r" b="b" t="t" l="l"/>
            <a:pathLst>
              <a:path h="556335" w="355359">
                <a:moveTo>
                  <a:pt x="0" y="0"/>
                </a:moveTo>
                <a:lnTo>
                  <a:pt x="355358" y="0"/>
                </a:lnTo>
                <a:lnTo>
                  <a:pt x="355358"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431441" y="1629757"/>
            <a:ext cx="355359" cy="556335"/>
          </a:xfrm>
          <a:custGeom>
            <a:avLst/>
            <a:gdLst/>
            <a:ahLst/>
            <a:cxnLst/>
            <a:rect r="r" b="b" t="t" l="l"/>
            <a:pathLst>
              <a:path h="556335" w="355359">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2051442" y="7222729"/>
            <a:ext cx="2735520" cy="240628"/>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Computadores Equipados</a:t>
            </a:r>
          </a:p>
        </p:txBody>
      </p:sp>
      <p:sp>
        <p:nvSpPr>
          <p:cNvPr name="TextBox 26" id="26"/>
          <p:cNvSpPr txBox="true"/>
          <p:nvPr/>
        </p:nvSpPr>
        <p:spPr>
          <a:xfrm rot="0">
            <a:off x="1894451" y="7701444"/>
            <a:ext cx="3049503" cy="826472"/>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Nuestros equipos acondicionados para realizar las labores encargadas en los requerimientos de nuestro cliente. Cada uno listo para trabajar.</a:t>
            </a:r>
          </a:p>
        </p:txBody>
      </p:sp>
      <p:sp>
        <p:nvSpPr>
          <p:cNvPr name="TextBox 27" id="27"/>
          <p:cNvSpPr txBox="true"/>
          <p:nvPr/>
        </p:nvSpPr>
        <p:spPr>
          <a:xfrm rot="0">
            <a:off x="5867974" y="7222729"/>
            <a:ext cx="2735520" cy="240628"/>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Git y Github</a:t>
            </a:r>
          </a:p>
        </p:txBody>
      </p:sp>
      <p:sp>
        <p:nvSpPr>
          <p:cNvPr name="TextBox 28" id="28"/>
          <p:cNvSpPr txBox="true"/>
          <p:nvPr/>
        </p:nvSpPr>
        <p:spPr>
          <a:xfrm rot="0">
            <a:off x="5710983" y="7701444"/>
            <a:ext cx="3049503" cy="826472"/>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Herramientas de alta importancia para mantener nuestro proyecto en constante monitoreo y en diversas ramas para determinar la entrega final.</a:t>
            </a:r>
          </a:p>
        </p:txBody>
      </p:sp>
      <p:sp>
        <p:nvSpPr>
          <p:cNvPr name="TextBox 29" id="29"/>
          <p:cNvSpPr txBox="true"/>
          <p:nvPr/>
        </p:nvSpPr>
        <p:spPr>
          <a:xfrm rot="0">
            <a:off x="9684506" y="7222729"/>
            <a:ext cx="2735520" cy="240628"/>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HeidiSQL</a:t>
            </a:r>
          </a:p>
        </p:txBody>
      </p:sp>
      <p:sp>
        <p:nvSpPr>
          <p:cNvPr name="TextBox 30" id="30"/>
          <p:cNvSpPr txBox="true"/>
          <p:nvPr/>
        </p:nvSpPr>
        <p:spPr>
          <a:xfrm rot="0">
            <a:off x="9527514" y="7701444"/>
            <a:ext cx="3049503" cy="826472"/>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Usado principalmente para la gestión de datos de nuestro cliente, definiendo cada propiedad de cada producto, para mantener un orden del inventariado.</a:t>
            </a:r>
          </a:p>
        </p:txBody>
      </p:sp>
      <p:sp>
        <p:nvSpPr>
          <p:cNvPr name="TextBox 31" id="31"/>
          <p:cNvSpPr txBox="true"/>
          <p:nvPr/>
        </p:nvSpPr>
        <p:spPr>
          <a:xfrm rot="0">
            <a:off x="13501037" y="7222729"/>
            <a:ext cx="2735520" cy="240628"/>
          </a:xfrm>
          <a:prstGeom prst="rect">
            <a:avLst/>
          </a:prstGeom>
        </p:spPr>
        <p:txBody>
          <a:bodyPr anchor="t" rtlCol="false" tIns="0" lIns="0" bIns="0" rIns="0">
            <a:spAutoFit/>
          </a:bodyPr>
          <a:lstStyle/>
          <a:p>
            <a:pPr algn="ctr">
              <a:lnSpc>
                <a:spcPts val="1960"/>
              </a:lnSpc>
              <a:spcBef>
                <a:spcPct val="0"/>
              </a:spcBef>
            </a:pPr>
            <a:r>
              <a:rPr lang="en-US" b="true" sz="1400">
                <a:solidFill>
                  <a:srgbClr val="12F1FF"/>
                </a:solidFill>
                <a:latin typeface="Open Sans Bold"/>
                <a:ea typeface="Open Sans Bold"/>
                <a:cs typeface="Open Sans Bold"/>
                <a:sym typeface="Open Sans Bold"/>
              </a:rPr>
              <a:t>Adobe DreamViewer</a:t>
            </a:r>
          </a:p>
        </p:txBody>
      </p:sp>
      <p:sp>
        <p:nvSpPr>
          <p:cNvPr name="TextBox 32" id="32"/>
          <p:cNvSpPr txBox="true"/>
          <p:nvPr/>
        </p:nvSpPr>
        <p:spPr>
          <a:xfrm rot="0">
            <a:off x="13344046" y="7701444"/>
            <a:ext cx="3049503" cy="1035948"/>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Herramienta principal donde desempeñaremos cada función. Definiendo cada lenguaje a usar por el equipo de trabajo, en este caso, HTML, CSS y Javascript.</a:t>
            </a:r>
          </a:p>
        </p:txBody>
      </p:sp>
      <p:sp>
        <p:nvSpPr>
          <p:cNvPr name="TextBox 33" id="33"/>
          <p:cNvSpPr txBox="true"/>
          <p:nvPr/>
        </p:nvSpPr>
        <p:spPr>
          <a:xfrm rot="0">
            <a:off x="2970958" y="2014642"/>
            <a:ext cx="12346084" cy="1468328"/>
          </a:xfrm>
          <a:prstGeom prst="rect">
            <a:avLst/>
          </a:prstGeom>
        </p:spPr>
        <p:txBody>
          <a:bodyPr anchor="t" rtlCol="false" tIns="0" lIns="0" bIns="0" rIns="0">
            <a:spAutoFit/>
          </a:bodyPr>
          <a:lstStyle/>
          <a:p>
            <a:pPr algn="ctr">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RECURSOS Y ENTORNOS DE TRABAJO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7631481" y="8597471"/>
            <a:ext cx="924223" cy="397435"/>
            <a:chOff x="0" y="0"/>
            <a:chExt cx="1347239" cy="579341"/>
          </a:xfrm>
        </p:grpSpPr>
        <p:sp>
          <p:nvSpPr>
            <p:cNvPr name="Freeform 4" id="4"/>
            <p:cNvSpPr/>
            <p:nvPr/>
          </p:nvSpPr>
          <p:spPr>
            <a:xfrm flipH="false" flipV="false" rot="0">
              <a:off x="0" y="0"/>
              <a:ext cx="1347239" cy="579341"/>
            </a:xfrm>
            <a:custGeom>
              <a:avLst/>
              <a:gdLst/>
              <a:ahLst/>
              <a:cxnLst/>
              <a:rect r="r" b="b" t="t" l="l"/>
              <a:pathLst>
                <a:path h="579341" w="1347239">
                  <a:moveTo>
                    <a:pt x="673619" y="0"/>
                  </a:moveTo>
                  <a:lnTo>
                    <a:pt x="1347239" y="579341"/>
                  </a:lnTo>
                  <a:lnTo>
                    <a:pt x="0" y="579341"/>
                  </a:lnTo>
                  <a:lnTo>
                    <a:pt x="673619" y="0"/>
                  </a:lnTo>
                  <a:close/>
                </a:path>
              </a:pathLst>
            </a:custGeom>
            <a:solidFill>
              <a:srgbClr val="12F1FF"/>
            </a:solidFill>
          </p:spPr>
        </p:sp>
        <p:sp>
          <p:nvSpPr>
            <p:cNvPr name="TextBox 5" id="5"/>
            <p:cNvSpPr txBox="true"/>
            <p:nvPr/>
          </p:nvSpPr>
          <p:spPr>
            <a:xfrm>
              <a:off x="210506" y="230880"/>
              <a:ext cx="926227" cy="30708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843386"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523470" y="3389214"/>
            <a:ext cx="9241059" cy="3156146"/>
          </a:xfrm>
          <a:prstGeom prst="rect">
            <a:avLst/>
          </a:prstGeom>
        </p:spPr>
        <p:txBody>
          <a:bodyPr anchor="t" rtlCol="false" tIns="0" lIns="0" bIns="0" rIns="0">
            <a:spAutoFit/>
          </a:bodyPr>
          <a:lstStyle/>
          <a:p>
            <a:pPr algn="ctr">
              <a:lnSpc>
                <a:spcPts val="25822"/>
              </a:lnSpc>
              <a:spcBef>
                <a:spcPct val="0"/>
              </a:spcBef>
            </a:pPr>
            <a:r>
              <a:rPr lang="en-US" sz="18444">
                <a:solidFill>
                  <a:srgbClr val="FFFFFF"/>
                </a:solidFill>
                <a:latin typeface="TT Octosquares Compressed"/>
                <a:ea typeface="TT Octosquares Compressed"/>
                <a:cs typeface="TT Octosquares Compressed"/>
                <a:sym typeface="TT Octosquares Compressed"/>
              </a:rPr>
              <a:t>CONCLUSIÓN</a:t>
            </a:r>
          </a:p>
        </p:txBody>
      </p:sp>
      <p:sp>
        <p:nvSpPr>
          <p:cNvPr name="Freeform 8" id="8"/>
          <p:cNvSpPr/>
          <p:nvPr/>
        </p:nvSpPr>
        <p:spPr>
          <a:xfrm flipH="false" flipV="false" rot="0">
            <a:off x="2105520"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081"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4226319" y="4189844"/>
            <a:ext cx="1218296" cy="1907312"/>
          </a:xfrm>
          <a:custGeom>
            <a:avLst/>
            <a:gdLst/>
            <a:ahLst/>
            <a:cxnLst/>
            <a:rect r="r" b="b" t="t" l="l"/>
            <a:pathLst>
              <a:path h="1907312" w="1218296">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323726" y="4471286"/>
            <a:ext cx="858754" cy="1344429"/>
          </a:xfrm>
          <a:custGeom>
            <a:avLst/>
            <a:gdLst/>
            <a:ahLst/>
            <a:cxnLst/>
            <a:rect r="r" b="b" t="t" l="l"/>
            <a:pathLst>
              <a:path h="1344429" w="858754">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10800000">
            <a:off x="16268205" y="4650573"/>
            <a:ext cx="629715" cy="985855"/>
          </a:xfrm>
          <a:custGeom>
            <a:avLst/>
            <a:gdLst/>
            <a:ahLst/>
            <a:cxnLst/>
            <a:rect r="r" b="b" t="t" l="l"/>
            <a:pathLst>
              <a:path h="985855" w="62971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DAGQTuXMqnY</dc:identifier>
  <dcterms:modified xsi:type="dcterms:W3CDTF">2011-08-01T06:04:30Z</dcterms:modified>
  <cp:revision>1</cp:revision>
  <dc:title>Presentación EV 1 - Capstone Proyecto GungaStore</dc:title>
</cp:coreProperties>
</file>